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78" r:id="rId4"/>
    <p:sldId id="259" r:id="rId5"/>
    <p:sldId id="279" r:id="rId6"/>
    <p:sldId id="260" r:id="rId7"/>
    <p:sldId id="280" r:id="rId8"/>
    <p:sldId id="281" r:id="rId9"/>
    <p:sldId id="282" r:id="rId10"/>
    <p:sldId id="283" r:id="rId11"/>
    <p:sldId id="284" r:id="rId12"/>
    <p:sldId id="285" r:id="rId13"/>
    <p:sldId id="261" r:id="rId14"/>
    <p:sldId id="277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6"/>
    <p:restoredTop sz="86418"/>
  </p:normalViewPr>
  <p:slideViewPr>
    <p:cSldViewPr>
      <p:cViewPr varScale="1">
        <p:scale>
          <a:sx n="59" d="100"/>
          <a:sy n="59" d="100"/>
        </p:scale>
        <p:origin x="-1356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/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E23D4A3-3657-4CCE-9337-0E48D616B7AB}" type="datetimeFigureOut">
              <a:rPr lang="ru-RU"/>
              <a:pPr>
                <a:defRPr/>
              </a:pPr>
              <a:t>30.11.2018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72A111B1-7FBF-4ECD-9E90-B578415F32B4}" type="slidenum">
              <a:rPr lang="ru-RU"/>
              <a:pPr>
                <a:defRPr/>
              </a:pPr>
              <a:t>‹N›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tiff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/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D02788B-1FE7-4DD8-A91C-3F59FB879F6E}" type="datetimeFigureOut">
              <a:rPr lang="ru-RU"/>
              <a:pPr>
                <a:defRPr/>
              </a:pPr>
              <a:t>30.11.2018</a:t>
            </a:fld>
            <a:endParaRPr lang="ru-RU"/>
          </a:p>
        </p:txBody>
      </p:sp>
      <p:sp>
        <p:nvSpPr>
          <p:cNvPr id="4" name="Образ слайда 3">
            <a:extLst>
              <a:ext uri="{FF2B5EF4-FFF2-40B4-BE49-F238E27FC236}"/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noProof="0"/>
              <a:t>Образец текста</a:t>
            </a:r>
          </a:p>
          <a:p>
            <a:pPr lvl="1"/>
            <a:r>
              <a:rPr lang="ru-RU" altLang="ru-RU" noProof="0"/>
              <a:t>Второй уровень</a:t>
            </a:r>
          </a:p>
          <a:p>
            <a:pPr lvl="2"/>
            <a:r>
              <a:rPr lang="ru-RU" altLang="ru-RU" noProof="0"/>
              <a:t>Третий уровень</a:t>
            </a:r>
          </a:p>
          <a:p>
            <a:pPr lvl="3"/>
            <a:r>
              <a:rPr lang="ru-RU" altLang="ru-RU" noProof="0"/>
              <a:t>Четвертый уровень</a:t>
            </a:r>
          </a:p>
          <a:p>
            <a:pPr lvl="4"/>
            <a:r>
              <a:rPr lang="ru-RU" altLang="ru-RU" noProof="0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D4F36AE8-EAD9-4BE2-B371-1148BE49D605}" type="slidenum">
              <a:rPr lang="ru-RU"/>
              <a:pPr>
                <a:defRPr/>
              </a:pPr>
              <a:t>‹N›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0"/>
            <a:ext cx="9144000" cy="6867525"/>
            <a:chOff x="0" y="0"/>
            <a:chExt cx="5760" cy="4326"/>
          </a:xfrm>
        </p:grpSpPr>
        <p:pic>
          <p:nvPicPr>
            <p:cNvPr id="5" name="Picture 9" descr="electrodes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5760" cy="43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10" descr="redbar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584" cy="43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11" descr="blackbar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3504"/>
              <a:ext cx="5760" cy="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Прямоугольник 11">
            <a:extLst>
              <a:ext uri="{FF2B5EF4-FFF2-40B4-BE49-F238E27FC236}"/>
            </a:extLst>
          </p:cNvPr>
          <p:cNvSpPr/>
          <p:nvPr userDrawn="1"/>
        </p:nvSpPr>
        <p:spPr>
          <a:xfrm>
            <a:off x="3352800" y="6030913"/>
            <a:ext cx="5943600" cy="3683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hr-HR" dirty="0" err="1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Lexical</a:t>
            </a:r>
            <a:r>
              <a:rPr lang="hr-HR" dirty="0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 Da</a:t>
            </a:r>
            <a:r>
              <a:rPr lang="en-US" dirty="0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ta Masterclass, Berlin (3-7 December 2018)</a:t>
            </a:r>
            <a:endParaRPr lang="ru-RU" dirty="0">
              <a:solidFill>
                <a:schemeClr val="bg1"/>
              </a:solidFill>
              <a:effectLst>
                <a:outerShdw dist="50800" sx="1000" sy="1000" algn="ctr" rotWithShape="0">
                  <a:schemeClr val="bg1"/>
                </a:outerShdw>
              </a:effectLst>
              <a:ea typeface="ＭＳ Ｐゴシック" charset="-128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19400" y="1295400"/>
            <a:ext cx="5943600" cy="17526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19400" y="3124200"/>
            <a:ext cx="59436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43750" y="152400"/>
            <a:ext cx="1847850" cy="5867400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0200" y="152400"/>
            <a:ext cx="5391150" cy="5867400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21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15000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</p:spTree>
  </p:cSld>
  <p:clrMapOvr>
    <a:masterClrMapping/>
  </p:clrMapOvr>
  <p:transition advClick="0" advTm="15000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</p:spTree>
  </p:cSld>
  <p:clrMapOvr>
    <a:masterClrMapping/>
  </p:clrMapOvr>
  <p:transition advClick="0" advTm="15000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electrodes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10" descr="redbar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0"/>
            <a:ext cx="152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11" descr="blackbar"/>
          <p:cNvPicPr>
            <a:picLocks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3175" y="6107113"/>
            <a:ext cx="9144000" cy="7508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152400"/>
            <a:ext cx="7391400" cy="115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 smtClean="0"/>
              <a:t>Click to edit Master title style</a:t>
            </a: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0200" y="1447800"/>
            <a:ext cx="7391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 smtClean="0"/>
              <a:t>Click to edit Master text styles</a:t>
            </a:r>
          </a:p>
          <a:p>
            <a:pPr lvl="1"/>
            <a:r>
              <a:rPr lang="en-US" altLang="ru-RU" smtClean="0"/>
              <a:t>Second level</a:t>
            </a:r>
          </a:p>
          <a:p>
            <a:pPr lvl="2"/>
            <a:r>
              <a:rPr lang="en-US" altLang="ru-RU" smtClean="0"/>
              <a:t>Third level</a:t>
            </a:r>
          </a:p>
          <a:p>
            <a:pPr lvl="3"/>
            <a:r>
              <a:rPr lang="en-US" altLang="ru-RU" smtClean="0"/>
              <a:t>Fourth level</a:t>
            </a:r>
          </a:p>
          <a:p>
            <a:pPr lvl="4"/>
            <a:r>
              <a:rPr lang="en-US" altLang="ru-RU" smtClean="0"/>
              <a:t>Fifth level</a:t>
            </a:r>
          </a:p>
        </p:txBody>
      </p:sp>
      <p:sp>
        <p:nvSpPr>
          <p:cNvPr id="2" name="TextBox 1">
            <a:extLst>
              <a:ext uri="{FF2B5EF4-FFF2-40B4-BE49-F238E27FC236}"/>
            </a:extLst>
          </p:cNvPr>
          <p:cNvSpPr txBox="1"/>
          <p:nvPr userDrawn="1"/>
        </p:nvSpPr>
        <p:spPr>
          <a:xfrm>
            <a:off x="3421063" y="6324600"/>
            <a:ext cx="57118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hr-HR" dirty="0" err="1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Lexical</a:t>
            </a:r>
            <a:r>
              <a:rPr lang="hr-HR" dirty="0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 Da</a:t>
            </a:r>
            <a:r>
              <a:rPr lang="en-US" dirty="0"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ea typeface="ＭＳ Ｐゴシック" charset="-128"/>
              </a:rPr>
              <a:t>ta Masterclass, Berlin (3-7 December 2018)</a:t>
            </a:r>
            <a:endParaRPr lang="ru-RU" dirty="0">
              <a:solidFill>
                <a:schemeClr val="bg1"/>
              </a:solidFill>
              <a:effectLst>
                <a:outerShdw dist="50800" sx="1000" sy="1000" algn="ctr" rotWithShape="0">
                  <a:schemeClr val="bg1"/>
                </a:outerShdw>
              </a:effectLst>
              <a:ea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ransition advClick="0" advTm="15000">
    <p:wipe dir="r"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it-IT" altLang="ru-RU" dirty="0" smtClean="0"/>
              <a:t>An </a:t>
            </a:r>
            <a:r>
              <a:rPr lang="it-IT" altLang="ru-RU" dirty="0" err="1" smtClean="0"/>
              <a:t>italian</a:t>
            </a:r>
            <a:r>
              <a:rPr lang="it-IT" altLang="ru-RU" smtClean="0"/>
              <a:t> </a:t>
            </a:r>
            <a:br>
              <a:rPr lang="it-IT" altLang="ru-RU" smtClean="0"/>
            </a:br>
            <a:r>
              <a:rPr lang="it-IT" altLang="ru-RU" smtClean="0"/>
              <a:t>‘</a:t>
            </a:r>
            <a:r>
              <a:rPr lang="it-IT" altLang="ru-RU" dirty="0" err="1" smtClean="0"/>
              <a:t>anti-dictionary</a:t>
            </a:r>
            <a:r>
              <a:rPr lang="it-IT" altLang="ru-RU" dirty="0" smtClean="0"/>
              <a:t>’</a:t>
            </a:r>
            <a:endParaRPr lang="ru-RU" altLang="ru-RU" dirty="0" smtClean="0"/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Towards a representation of </a:t>
            </a:r>
            <a:r>
              <a:rPr lang="en-US" dirty="0" smtClean="0"/>
              <a:t> a </a:t>
            </a:r>
            <a:r>
              <a:rPr lang="en-US" dirty="0" err="1" smtClean="0"/>
              <a:t>XIXth</a:t>
            </a:r>
            <a:r>
              <a:rPr lang="en-US" dirty="0" smtClean="0"/>
              <a:t> </a:t>
            </a:r>
            <a:r>
              <a:rPr lang="en-US" dirty="0" smtClean="0"/>
              <a:t>century </a:t>
            </a:r>
            <a:r>
              <a:rPr lang="en-US" dirty="0" smtClean="0"/>
              <a:t>lexicographic </a:t>
            </a:r>
            <a:r>
              <a:rPr lang="en-US" dirty="0" smtClean="0"/>
              <a:t>reflection</a:t>
            </a:r>
            <a:endParaRPr lang="ru-RU" altLang="ru-RU" dirty="0" smtClean="0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manuscript</a:t>
            </a:r>
            <a:endParaRPr lang="it-IT" dirty="0"/>
          </a:p>
        </p:txBody>
      </p:sp>
      <p:pic>
        <p:nvPicPr>
          <p:cNvPr id="4" name="Immagine 6" descr="C. R.  310  seconda parte 550.jpg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802476" y="1609898"/>
            <a:ext cx="6986847" cy="42478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Click="0" advTm="15000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The ‘</a:t>
            </a:r>
            <a:r>
              <a:rPr lang="it-IT" dirty="0" err="1" smtClean="0"/>
              <a:t>avantext</a:t>
            </a:r>
            <a:r>
              <a:rPr lang="it-IT" dirty="0" smtClean="0"/>
              <a:t>’:</a:t>
            </a:r>
            <a:br>
              <a:rPr lang="it-IT" dirty="0" smtClean="0"/>
            </a:br>
            <a:r>
              <a:rPr lang="it-IT" dirty="0" smtClean="0"/>
              <a:t>a </a:t>
            </a:r>
            <a:r>
              <a:rPr lang="it-IT" dirty="0" err="1" smtClean="0"/>
              <a:t>prototype</a:t>
            </a:r>
            <a:r>
              <a:rPr lang="it-IT" dirty="0" smtClean="0"/>
              <a:t> </a:t>
            </a:r>
            <a:r>
              <a:rPr lang="it-IT" dirty="0" err="1" smtClean="0"/>
              <a:t>of</a:t>
            </a:r>
            <a:r>
              <a:rPr lang="it-IT" dirty="0" smtClean="0"/>
              <a:t> </a:t>
            </a:r>
            <a:r>
              <a:rPr lang="it-IT" dirty="0" err="1" smtClean="0"/>
              <a:t>dictionary</a:t>
            </a:r>
            <a:endParaRPr lang="it-IT" dirty="0"/>
          </a:p>
        </p:txBody>
      </p:sp>
      <p:pic>
        <p:nvPicPr>
          <p:cNvPr id="4" name="Immagine 6" descr="1059 (28-29).jpg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866900" y="1447800"/>
            <a:ext cx="6858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Click="0" advTm="15000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dictionary</a:t>
            </a:r>
            <a:r>
              <a:rPr lang="it-IT" dirty="0" smtClean="0"/>
              <a:t> </a:t>
            </a:r>
            <a:r>
              <a:rPr lang="it-IT" dirty="0" err="1" smtClean="0"/>
              <a:t>of</a:t>
            </a:r>
            <a:r>
              <a:rPr lang="it-IT" dirty="0" smtClean="0"/>
              <a:t> the</a:t>
            </a:r>
            <a:br>
              <a:rPr lang="it-IT" dirty="0" smtClean="0"/>
            </a:br>
            <a:r>
              <a:rPr lang="it-IT" dirty="0" smtClean="0"/>
              <a:t> ‘dead </a:t>
            </a:r>
            <a:r>
              <a:rPr lang="it-IT" dirty="0" err="1" smtClean="0"/>
              <a:t>words</a:t>
            </a:r>
            <a:r>
              <a:rPr lang="it-IT" dirty="0" smtClean="0"/>
              <a:t>’</a:t>
            </a:r>
            <a:endParaRPr lang="it-IT" dirty="0"/>
          </a:p>
        </p:txBody>
      </p:sp>
      <p:pic>
        <p:nvPicPr>
          <p:cNvPr id="4" name="Segnaposto contenuto 8" descr="Image00189.jpg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748443" y="1676400"/>
            <a:ext cx="7094913" cy="4114800"/>
          </a:xfrm>
        </p:spPr>
      </p:pic>
    </p:spTree>
  </p:cSld>
  <p:clrMapOvr>
    <a:masterClrMapping/>
  </p:clrMapOvr>
  <p:transition advClick="0" advTm="15000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ru-RU" dirty="0" smtClean="0"/>
              <a:t>A </a:t>
            </a:r>
            <a:r>
              <a:rPr lang="it-IT" altLang="ru-RU" dirty="0" err="1" smtClean="0"/>
              <a:t>digital</a:t>
            </a:r>
            <a:r>
              <a:rPr lang="it-IT" altLang="ru-RU" dirty="0" smtClean="0"/>
              <a:t> </a:t>
            </a:r>
            <a:r>
              <a:rPr lang="it-IT" altLang="ru-RU" dirty="0" err="1" smtClean="0"/>
              <a:t>edition</a:t>
            </a:r>
            <a:endParaRPr lang="ru-RU" altLang="ru-RU" dirty="0" smtClean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eaLnBrk="1" hangingPunct="1"/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Being able to digitally manage, retrieve and compare all these lexicographic data it is an incredible chance to make this work readable again, since it has not a modern paper edition.</a:t>
            </a:r>
            <a:endParaRPr lang="ru-RU" altLang="ru-RU" dirty="0" smtClean="0"/>
          </a:p>
        </p:txBody>
      </p:sp>
      <p:sp>
        <p:nvSpPr>
          <p:cNvPr id="28" name="Rectangle 27">
            <a:extLst>
              <a:ext uri="{FF2B5EF4-FFF2-40B4-BE49-F238E27FC236}"/>
            </a:extLst>
          </p:cNvPr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>
            <a:extLst>
              <a:ext uri="{FF2B5EF4-FFF2-40B4-BE49-F238E27FC236}"/>
            </a:extLst>
          </p:cNvPr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advClick="0" advTm="15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ru-RU" b="1" smtClean="0"/>
              <a:t>Time</a:t>
            </a:r>
            <a:r>
              <a:rPr lang="ja-JP" altLang="en-US" b="1" smtClean="0"/>
              <a:t>’</a:t>
            </a:r>
            <a:r>
              <a:rPr lang="en-US" altLang="ja-JP" b="1" smtClean="0"/>
              <a:t>s Up!</a:t>
            </a:r>
            <a:endParaRPr lang="en-US" altLang="ru-RU" b="1" smtClean="0"/>
          </a:p>
        </p:txBody>
      </p:sp>
      <p:sp>
        <p:nvSpPr>
          <p:cNvPr id="16387" name="Rectangle 1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ru-RU" b="1" dirty="0" smtClean="0"/>
              <a:t>Thank you!</a:t>
            </a:r>
            <a:endParaRPr lang="en-US" altLang="ru-RU" b="1" dirty="0" smtClean="0"/>
          </a:p>
          <a:p>
            <a:pPr lvl="1" eaLnBrk="1" hangingPunct="1">
              <a:buNone/>
            </a:pPr>
            <a:r>
              <a:rPr lang="en-US" altLang="ru-RU" sz="2400" b="1" dirty="0" smtClean="0"/>
              <a:t>Claudia </a:t>
            </a:r>
            <a:r>
              <a:rPr lang="en-US" altLang="ru-RU" sz="2400" b="1" dirty="0" err="1" smtClean="0"/>
              <a:t>Bonsi</a:t>
            </a:r>
            <a:endParaRPr lang="en-US" altLang="ru-RU" sz="2400" b="1" dirty="0" smtClean="0"/>
          </a:p>
          <a:p>
            <a:pPr lvl="1" eaLnBrk="1" hangingPunct="1">
              <a:buNone/>
            </a:pPr>
            <a:r>
              <a:rPr lang="en-US" altLang="ru-RU" sz="2400" b="1" dirty="0" smtClean="0"/>
              <a:t>University of Milan-</a:t>
            </a:r>
            <a:r>
              <a:rPr lang="en-US" altLang="ru-RU" sz="2400" b="1" dirty="0" err="1" smtClean="0"/>
              <a:t>Bicocca</a:t>
            </a:r>
            <a:endParaRPr lang="en-US" altLang="ru-RU" sz="2400" b="1" dirty="0" smtClean="0"/>
          </a:p>
          <a:p>
            <a:pPr lvl="1" eaLnBrk="1" hangingPunct="1">
              <a:buNone/>
            </a:pPr>
            <a:r>
              <a:rPr lang="en-US" altLang="ru-RU" sz="2400" dirty="0" err="1" smtClean="0"/>
              <a:t>https://unimib.academia.edu/ClaudiaBonsi</a:t>
            </a:r>
            <a:endParaRPr lang="en-US" altLang="ru-RU" sz="2400" dirty="0" smtClean="0"/>
          </a:p>
          <a:p>
            <a:pPr lvl="1" eaLnBrk="1" hangingPunct="1">
              <a:buNone/>
            </a:pPr>
            <a:r>
              <a:rPr lang="en-US" altLang="ru-RU" sz="2400" b="1" dirty="0" smtClean="0"/>
              <a:t>Bio: </a:t>
            </a:r>
            <a:r>
              <a:rPr lang="en-US" altLang="ru-RU" sz="2400" dirty="0" err="1" smtClean="0"/>
              <a:t>Phd</a:t>
            </a:r>
            <a:r>
              <a:rPr lang="en-US" altLang="ru-RU" sz="2400" dirty="0" smtClean="0"/>
              <a:t> at </a:t>
            </a:r>
            <a:r>
              <a:rPr lang="en-US" altLang="ru-RU" sz="2400" dirty="0" err="1" smtClean="0"/>
              <a:t>Sapienza</a:t>
            </a:r>
            <a:r>
              <a:rPr lang="en-US" altLang="ru-RU" sz="2400" dirty="0" smtClean="0"/>
              <a:t> University of Rome,</a:t>
            </a:r>
          </a:p>
          <a:p>
            <a:pPr lvl="1" eaLnBrk="1" hangingPunct="1">
              <a:buNone/>
            </a:pPr>
            <a:r>
              <a:rPr lang="en-US" altLang="ru-RU" sz="2400" dirty="0" smtClean="0"/>
              <a:t>Post-doc at University of Milan-</a:t>
            </a:r>
            <a:r>
              <a:rPr lang="en-US" altLang="ru-RU" sz="2400" dirty="0" err="1" smtClean="0"/>
              <a:t>Bicocca</a:t>
            </a:r>
            <a:endParaRPr lang="en-US" altLang="ru-RU" sz="2400" dirty="0" smtClean="0"/>
          </a:p>
          <a:p>
            <a:pPr lvl="1" eaLnBrk="1" hangingPunct="1">
              <a:buNone/>
            </a:pPr>
            <a:r>
              <a:rPr lang="en-US" altLang="ru-RU" sz="2400" dirty="0" smtClean="0"/>
              <a:t>Department of Humanities for Education</a:t>
            </a:r>
          </a:p>
          <a:p>
            <a:pPr lvl="1" eaLnBrk="1" hangingPunct="1">
              <a:buNone/>
            </a:pPr>
            <a:r>
              <a:rPr lang="en-US" altLang="ru-RU" sz="2400" dirty="0" smtClean="0"/>
              <a:t>Fields of interest: Italian literature, History of linguistic thought, </a:t>
            </a:r>
            <a:r>
              <a:rPr lang="en-US" altLang="ru-RU" sz="2400" dirty="0" err="1" smtClean="0"/>
              <a:t>lexicographie</a:t>
            </a:r>
            <a:r>
              <a:rPr lang="en-US" altLang="ru-RU" sz="2400" dirty="0" smtClean="0"/>
              <a:t>, philology, Italian </a:t>
            </a:r>
            <a:r>
              <a:rPr lang="en-US" altLang="ru-RU" sz="2400" dirty="0" err="1" smtClean="0"/>
              <a:t>L2</a:t>
            </a:r>
            <a:r>
              <a:rPr lang="en-US" altLang="ru-RU" sz="2400" dirty="0" smtClean="0"/>
              <a:t>  </a:t>
            </a:r>
            <a:endParaRPr lang="en-US" altLang="ru-RU" sz="2400" dirty="0" smtClean="0"/>
          </a:p>
        </p:txBody>
      </p:sp>
      <p:pic>
        <p:nvPicPr>
          <p:cNvPr id="16388" name="Picture 12" descr="stopwatch"/>
          <p:cNvPicPr>
            <a:picLocks noChangeAspect="1" noChangeArrowheads="1"/>
          </p:cNvPicPr>
          <p:nvPr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 rot="-2689506">
            <a:off x="5791200" y="-1447800"/>
            <a:ext cx="54864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9" name="Rectangle 13"/>
          <p:cNvSpPr>
            <a:spLocks noChangeArrowheads="1"/>
          </p:cNvSpPr>
          <p:nvPr/>
        </p:nvSpPr>
        <p:spPr bwMode="auto">
          <a:xfrm>
            <a:off x="-228600" y="6096000"/>
            <a:ext cx="9601200" cy="76200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/>
            <a:endParaRPr lang="ru-RU" altLang="ru-RU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ru-RU" dirty="0" smtClean="0"/>
              <a:t>The Proposta</a:t>
            </a:r>
            <a:endParaRPr lang="ru-RU" altLang="ru-RU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 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Proposta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alcune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correzioni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ed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aggiunte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Vocabolario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della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Crusca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(1817-1826) is the main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XIXth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century Italian contribution to lexicographic, rhetoric and linguistic theory, written by an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équipe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led by the renowned poet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Vincenzo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Monti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endParaRPr lang="ru-RU" altLang="ru-RU" dirty="0" smtClean="0"/>
          </a:p>
        </p:txBody>
      </p:sp>
      <p:sp>
        <p:nvSpPr>
          <p:cNvPr id="28" name="Rectangle 27">
            <a:extLst>
              <a:ext uri="{FF2B5EF4-FFF2-40B4-BE49-F238E27FC236}"/>
            </a:extLst>
          </p:cNvPr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>
            <a:extLst>
              <a:ext uri="{FF2B5EF4-FFF2-40B4-BE49-F238E27FC236}"/>
            </a:extLst>
          </p:cNvPr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Vincenzo Monti</a:t>
            </a:r>
            <a:endParaRPr lang="it-IT" dirty="0"/>
          </a:p>
        </p:txBody>
      </p:sp>
      <p:pic>
        <p:nvPicPr>
          <p:cNvPr id="4" name="Segnaposto contenuto 3" descr="✦II0140✦.T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1886" y="1447800"/>
            <a:ext cx="2788028" cy="4572000"/>
          </a:xfrm>
        </p:spPr>
      </p:pic>
    </p:spTree>
  </p:cSld>
  <p:clrMapOvr>
    <a:masterClrMapping/>
  </p:clrMapOvr>
  <p:transition advClick="0" advTm="15000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ru-RU" dirty="0" smtClean="0"/>
              <a:t>Anti-Crusca</a:t>
            </a:r>
            <a:endParaRPr lang="ru-RU" altLang="ru-RU" dirty="0" smtClean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also the hugest critic voice to the national lexicographic main institution, the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Accademia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della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Crusca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 eaLnBrk="1" hangingPunct="1"/>
            <a:r>
              <a:rPr lang="en-US" altLang="ru-RU" dirty="0" err="1" smtClean="0"/>
              <a:t>Crusca</a:t>
            </a:r>
            <a:r>
              <a:rPr lang="en-US" altLang="ru-RU" dirty="0" smtClean="0"/>
              <a:t> ‘</a:t>
            </a:r>
            <a:r>
              <a:rPr lang="en-US" altLang="ru-RU" dirty="0" err="1" smtClean="0"/>
              <a:t>veronese</a:t>
            </a:r>
            <a:r>
              <a:rPr lang="en-US" altLang="ru-RU" dirty="0" smtClean="0"/>
              <a:t>’ (1806-1811)                 </a:t>
            </a:r>
          </a:p>
          <a:p>
            <a:pPr eaLnBrk="1" hangingPunct="1">
              <a:buNone/>
            </a:pPr>
            <a:r>
              <a:rPr lang="en-US" altLang="ru-RU" dirty="0" smtClean="0"/>
              <a:t>	</a:t>
            </a:r>
            <a:r>
              <a:rPr lang="en-US" altLang="ru-RU" dirty="0" smtClean="0"/>
              <a:t>‘</a:t>
            </a:r>
            <a:r>
              <a:rPr lang="en-US" altLang="ru-RU" dirty="0" err="1" smtClean="0"/>
              <a:t>puristic</a:t>
            </a:r>
            <a:r>
              <a:rPr lang="en-US" altLang="ru-RU" dirty="0" smtClean="0"/>
              <a:t>’ ideal  </a:t>
            </a:r>
            <a:endParaRPr lang="ru-RU" altLang="ru-RU" dirty="0" smtClean="0"/>
          </a:p>
        </p:txBody>
      </p:sp>
      <p:sp>
        <p:nvSpPr>
          <p:cNvPr id="28" name="Rectangle 27">
            <a:extLst>
              <a:ext uri="{FF2B5EF4-FFF2-40B4-BE49-F238E27FC236}"/>
            </a:extLst>
          </p:cNvPr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>
            <a:extLst>
              <a:ext uri="{FF2B5EF4-FFF2-40B4-BE49-F238E27FC236}"/>
            </a:extLst>
          </p:cNvPr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Freccia a destra 5"/>
          <p:cNvSpPr/>
          <p:nvPr/>
        </p:nvSpPr>
        <p:spPr>
          <a:xfrm>
            <a:off x="7772400" y="312420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ransition advClick="0" advTm="15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The Crusca ‘veronese’</a:t>
            </a:r>
            <a:endParaRPr lang="it-IT" dirty="0"/>
          </a:p>
        </p:txBody>
      </p:sp>
      <p:pic>
        <p:nvPicPr>
          <p:cNvPr id="4" name="Segnaposto contenuto 3" descr="Immagin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4350" y="1447800"/>
            <a:ext cx="5883099" cy="4572000"/>
          </a:xfrm>
        </p:spPr>
      </p:pic>
    </p:spTree>
  </p:cSld>
  <p:clrMapOvr>
    <a:masterClrMapping/>
  </p:clrMapOvr>
  <p:transition advClick="0" advTm="15000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ru-RU" dirty="0" smtClean="0"/>
              <a:t>The </a:t>
            </a:r>
            <a:r>
              <a:rPr lang="it-IT" altLang="ru-RU" dirty="0" err="1" smtClean="0"/>
              <a:t>organisation</a:t>
            </a:r>
            <a:r>
              <a:rPr lang="it-IT" altLang="ru-RU" dirty="0" smtClean="0"/>
              <a:t> </a:t>
            </a:r>
            <a:r>
              <a:rPr lang="it-IT" altLang="ru-RU" dirty="0" err="1" smtClean="0"/>
              <a:t>of</a:t>
            </a:r>
            <a:r>
              <a:rPr lang="it-IT" altLang="ru-RU" dirty="0" smtClean="0"/>
              <a:t> the book</a:t>
            </a:r>
            <a:endParaRPr lang="ru-RU" altLang="ru-RU" dirty="0" smtClean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 </a:t>
            </a:r>
            <a:r>
              <a:rPr lang="en-US" i="1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Proposta</a:t>
            </a:r>
            <a:r>
              <a:rPr lang="en-US" i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organised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alphabetically, discussing the old entries of the </a:t>
            </a:r>
            <a:r>
              <a:rPr lang="en-US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Crusca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proposing new entries</a:t>
            </a:r>
          </a:p>
          <a:p>
            <a:pPr eaLnBrk="1" hangingPunct="1"/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A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modern and national idea of the language. </a:t>
            </a:r>
            <a:endParaRPr lang="ru-RU" altLang="ru-RU" dirty="0" smtClean="0"/>
          </a:p>
        </p:txBody>
      </p:sp>
      <p:sp>
        <p:nvSpPr>
          <p:cNvPr id="28" name="Rectangle 27">
            <a:extLst>
              <a:ext uri="{FF2B5EF4-FFF2-40B4-BE49-F238E27FC236}"/>
            </a:extLst>
          </p:cNvPr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>
            <a:extLst>
              <a:ext uri="{FF2B5EF4-FFF2-40B4-BE49-F238E27FC236}"/>
            </a:extLst>
          </p:cNvPr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An entry (</a:t>
            </a:r>
            <a:r>
              <a:rPr lang="it-IT" dirty="0" err="1" smtClean="0"/>
              <a:t>III</a:t>
            </a:r>
            <a:r>
              <a:rPr lang="it-IT" dirty="0" smtClean="0"/>
              <a:t>/2, p. 22)</a:t>
            </a:r>
            <a:endParaRPr lang="it-IT" dirty="0"/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033045" y="1295400"/>
            <a:ext cx="6525709" cy="4724400"/>
          </a:xfrm>
          <a:noFill/>
        </p:spPr>
      </p:pic>
    </p:spTree>
  </p:cSld>
  <p:clrMapOvr>
    <a:masterClrMapping/>
  </p:clrMapOvr>
  <p:transition advClick="0" advTm="15000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III</a:t>
            </a:r>
            <a:r>
              <a:rPr lang="it-IT" dirty="0" smtClean="0"/>
              <a:t>/2, p. 23</a:t>
            </a:r>
            <a:endParaRPr lang="it-IT" dirty="0"/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133600" y="1295400"/>
            <a:ext cx="6019800" cy="4724400"/>
          </a:xfrm>
          <a:noFill/>
        </p:spPr>
      </p:pic>
    </p:spTree>
  </p:cSld>
  <p:clrMapOvr>
    <a:masterClrMapping/>
  </p:clrMapOvr>
  <p:transition advClick="0" advTm="15000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criticized</a:t>
            </a:r>
            <a:r>
              <a:rPr lang="it-IT" dirty="0" smtClean="0"/>
              <a:t> entry</a:t>
            </a:r>
            <a:endParaRPr lang="it-IT" dirty="0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00200" y="1731580"/>
            <a:ext cx="7391400" cy="4004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Click="0" advTm="15000">
    <p:wipe dir="r"/>
  </p:transition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3700</TotalTime>
  <Words>171</Words>
  <Application>Microsoft Office PowerPoint</Application>
  <PresentationFormat>Presentazione su schermo (4:3)</PresentationFormat>
  <Paragraphs>31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Arial</vt:lpstr>
      <vt:lpstr>ＭＳ Ｐゴシック</vt:lpstr>
      <vt:lpstr>Calibri</vt:lpstr>
      <vt:lpstr>Default Design</vt:lpstr>
      <vt:lpstr>An italian  ‘anti-dictionary’</vt:lpstr>
      <vt:lpstr>The Proposta</vt:lpstr>
      <vt:lpstr>Vincenzo Monti</vt:lpstr>
      <vt:lpstr>Anti-Crusca</vt:lpstr>
      <vt:lpstr>The Crusca ‘veronese’</vt:lpstr>
      <vt:lpstr>The organisation of the book</vt:lpstr>
      <vt:lpstr>An entry (III/2, p. 22)</vt:lpstr>
      <vt:lpstr>III/2, p. 23</vt:lpstr>
      <vt:lpstr>The criticized entry</vt:lpstr>
      <vt:lpstr>The manuscript</vt:lpstr>
      <vt:lpstr>The ‘avantext’: a prototype of dictionary</vt:lpstr>
      <vt:lpstr>The dictionary of the  ‘dead words’</vt:lpstr>
      <vt:lpstr>A digital edition</vt:lpstr>
      <vt:lpstr>Time’s Up!</vt:lpstr>
    </vt:vector>
  </TitlesOfParts>
  <Company>RR Donnelley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RR Donnelley</dc:creator>
  <cp:lastModifiedBy>claudia</cp:lastModifiedBy>
  <cp:revision>16</cp:revision>
  <dcterms:created xsi:type="dcterms:W3CDTF">2010-02-23T00:58:46Z</dcterms:created>
  <dcterms:modified xsi:type="dcterms:W3CDTF">2018-12-02T19:04:04Z</dcterms:modified>
</cp:coreProperties>
</file>